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1" r:id="rId5"/>
    <p:sldId id="260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95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64BA70-8AB1-8314-845C-280FB027A2F9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A4270EB-9181-311A-0034-0255F91FB0EC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41F40E-ECB8-A94D-D61E-42CAF8D2395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3307109-C57C-41AE-9634-4DC4D33BD992}" type="datetime1">
              <a:rPr lang="en-GB"/>
              <a:pPr lvl="0"/>
              <a:t>08/11/2023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5E5942-9F4E-9778-938B-5AFA5A3F31A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6771C2-965F-7E02-982C-A2FD6D1E0B1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6171361-A347-4EE8-9FEE-99215E5D8A06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2941102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BF20C4-F151-BDBB-BF61-24C746381C0F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E6CCD5-C8DC-63CD-9196-139859AE3847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D0EC49-454E-FE0C-0D6A-A1A8D38E91E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1345F6C-6D57-4A39-BF38-754696D745E5}" type="datetime1">
              <a:rPr lang="en-GB"/>
              <a:pPr lvl="0"/>
              <a:t>08/11/2023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DAC4FE-8988-7FAF-A06F-B58739563DF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5C5AE1-8729-B86A-448B-EBCB2039851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C197FB3-7CAA-49F1-AEA8-88F19B6B26CB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774126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899E6C-06CE-3497-DCE6-DE6F25EF044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1847" y="1709735"/>
            <a:ext cx="105156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F642E0D-D978-6D16-1EC7-6614FC2789DD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1847" y="4589465"/>
            <a:ext cx="10515600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898989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CD3826-BFBA-18D2-7E50-E69AF4B442B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C5957F1-B2E2-4129-B48E-71034C44893A}" type="datetime1">
              <a:rPr lang="en-GB"/>
              <a:pPr lvl="0"/>
              <a:t>08/11/2023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928817D-BAF0-4722-13E2-C0BC54532D5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75E380-D4B8-3B6A-2F5E-B703FCACBE4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3977FD9-2FC5-49F5-ABEC-2BB3EE724A99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5782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725330-1DCC-8DB5-AB34-CC4CB10A76B2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26657E-A7FF-28E6-71C4-60D26386A889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38203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95B69EE-BA5C-37C3-E93F-DA01F66F2ABD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172200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23C7088-974C-FB19-C750-78C9B3E3356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30D3761-0400-4208-B14A-8B2F65E1B07C}" type="datetime1">
              <a:rPr lang="en-GB"/>
              <a:pPr lvl="0"/>
              <a:t>08/11/2023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7E1873-B6A2-0699-0628-C757C9429EF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D72F14-BD4E-8D08-F00D-B3789114AB8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BE10B99-E7D7-440F-A1E5-F6688102CF7C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0643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7E533C-F25A-C98F-539C-3F35A22E1098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365129"/>
            <a:ext cx="105156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CA628B-D9FD-F94B-FEC5-D7F75549467C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9784" y="1681160"/>
            <a:ext cx="5157782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D6891F-FD8B-BE5A-15B4-C7D94A086B0F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839784" y="2505071"/>
            <a:ext cx="5157782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2C1BD56-FB72-B998-5B10-5857E77CE659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172200" y="1681160"/>
            <a:ext cx="5183184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1394960-8CEB-90DC-D3C5-07BF7DA0B2CF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172200" y="2505071"/>
            <a:ext cx="518318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4B05DEA-B932-3620-5537-5FD444F9AFC4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FB96F37-9FEE-4F55-B103-BA606D5339CC}" type="datetime1">
              <a:rPr lang="en-GB"/>
              <a:pPr lvl="0"/>
              <a:t>08/11/2023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8F6B47-C999-0CB5-4858-7D13DE922D2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18DC436-1F8B-ADC6-2222-2FEF190B7C4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1B5BA68-A007-48BE-BBB0-6A71B31C2E45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638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9658C2-29A7-B53F-1F82-D3C03E5B9A40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87B66C-6116-50E1-93B9-FCD40A178033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0A10A8D-FC19-4E2C-80F5-23047E168D59}" type="datetime1">
              <a:rPr lang="en-GB"/>
              <a:pPr lvl="0"/>
              <a:t>08/11/2023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073B5A2-63A4-53E2-38F3-0B6FA6E0DCF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BD68967-4E5C-8027-5926-9D91F4508EE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C707039-45ED-4395-8AA6-30ECFDC62EF7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008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B1A7097-C8FB-B513-BAFF-D43ECB06C77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B90F980-A631-4EBE-BFF6-09DF7C958C04}" type="datetime1">
              <a:rPr lang="en-GB"/>
              <a:pPr lvl="0"/>
              <a:t>08/11/2023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98E877F-2190-DFFA-948A-304D82B791FC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3770371-6441-FE46-EF1F-60B215BEC3CC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A0113F6-06B2-45A6-9A5B-6653B78BAE4B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63352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1BEBEB-CD1A-A54C-3FBD-8B94E391FAF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C19880-87A9-4016-1A65-F644E2837791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B2DE1A-5606-9D14-4E40-F1639517CC7A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E24299-CC72-41A3-E870-BECE70BFC8FC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248A07C-2748-4D51-BAE4-4D7A023C682E}" type="datetime1">
              <a:rPr lang="en-GB"/>
              <a:pPr lvl="0"/>
              <a:t>08/11/2023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89EECF-4362-0A4E-341B-B1501CCE893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924F23-58BA-EDDC-B14E-7FC65F9B619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F05A43A-4133-411E-BC56-D2C36E349596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92268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FDB23F-95EF-98B5-5992-807B685E1E2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826E993-BED5-9DEE-4DB4-BBAE44A53C1E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 marL="0" indent="0">
              <a:buNone/>
              <a:defRPr lang="en-GB" sz="3200"/>
            </a:lvl1pPr>
          </a:lstStyle>
          <a:p>
            <a:pPr lvl="0"/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9E3AFDF-8549-7694-30CD-E9E958EB7AAA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E562E60-EDE6-FEC0-7DA6-D8F94D69DBE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B07CCF8-BE5E-4A35-9697-B9219420FB5A}" type="datetime1">
              <a:rPr lang="en-GB"/>
              <a:pPr lvl="0"/>
              <a:t>08/11/2023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3C6CA55-5948-622A-531A-1C3751F36AA2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F9DB8B5-DD19-3506-97A1-3AD2495515D6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D61F087B-3EA1-4A7E-AABC-0619C962F777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63775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F4CB2D-77CE-0861-8058-44AD5193A866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BF3BE3F-CE09-14BF-07C4-0BAD70AFC5D6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C5A008-A55D-7FB6-25DF-110BCFDC73B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A630E0E-DE3F-4850-A7B1-4FA582575B21}" type="datetime1">
              <a:rPr lang="en-GB"/>
              <a:pPr lvl="0"/>
              <a:t>08/11/2023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76CFF2-7BB5-FE23-0B31-E1D5D413FF3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B1F9D7-DBB6-1707-3137-91961C05E5E5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B6E547A9-AD64-4FE6-A70C-E95C752C8803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16485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4655537-67E2-5031-EE1E-5BE5109E76ED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8724903" y="365129"/>
            <a:ext cx="2628899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B236232-59E9-9C51-4CE5-532EFC041A14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838203" y="365129"/>
            <a:ext cx="7734296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EC1419-4810-42D7-9C40-56F0CAAC4E7E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8DC74BDD-8657-43CF-9D47-CE4440066268}" type="datetime1">
              <a:rPr lang="en-GB"/>
              <a:pPr lvl="0"/>
              <a:t>08/11/2023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FD48CD-DB39-AF46-4190-D37452322C9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A08191-18AD-85BD-FF7A-3AD3B68D587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BC49A47-9630-487F-A121-38DAF6AF249D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99344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6F8FC"/>
            </a:gs>
            <a:gs pos="100000">
              <a:srgbClr val="DEE6F4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BCC8D5A-AD05-21FE-136B-340B4C6D683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3B26F4-681C-E050-8A4B-1DD08D277A4C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203" y="1825627"/>
            <a:ext cx="105156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02F3E6-9E71-82BD-3133-8BC5A0F452C8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9A18D6B4-1AD2-4652-909E-BE0366A2FCC5}" type="datetime1">
              <a:rPr lang="en-GB"/>
              <a:pPr lvl="0"/>
              <a:t>08/11/2023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C18EF6-312B-BD8E-E411-15E809B7C4CE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D94778-268E-D505-B2E1-74134D26B905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898989"/>
                </a:solidFill>
                <a:uFillTx/>
                <a:latin typeface="Calibri"/>
              </a:defRPr>
            </a:lvl1pPr>
          </a:lstStyle>
          <a:p>
            <a:pPr lvl="0"/>
            <a:fld id="{7666D15C-69F5-4157-8776-E4A30CDC7BDA}" type="slidenum"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Calibri Light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Calibri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Calibri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Calibri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Calibri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10" Type="http://schemas.openxmlformats.org/officeDocument/2006/relationships/image" Target="../media/image30.jpeg"/><Relationship Id="rId4" Type="http://schemas.openxmlformats.org/officeDocument/2006/relationships/image" Target="../media/image24.jpeg"/><Relationship Id="rId9" Type="http://schemas.openxmlformats.org/officeDocument/2006/relationships/image" Target="../media/image29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11" Type="http://schemas.openxmlformats.org/officeDocument/2006/relationships/image" Target="../media/image40.jpeg"/><Relationship Id="rId5" Type="http://schemas.openxmlformats.org/officeDocument/2006/relationships/image" Target="../media/image34.jpeg"/><Relationship Id="rId10" Type="http://schemas.openxmlformats.org/officeDocument/2006/relationships/image" Target="../media/image39.jpeg"/><Relationship Id="rId4" Type="http://schemas.openxmlformats.org/officeDocument/2006/relationships/image" Target="../media/image33.jpeg"/><Relationship Id="rId9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AB7978-8EA8-50EC-0CF5-619592AC7EE0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636538" y="3445568"/>
            <a:ext cx="9144000" cy="2387598"/>
          </a:xfrm>
        </p:spPr>
        <p:txBody>
          <a:bodyPr/>
          <a:lstStyle/>
          <a:p>
            <a:pPr lvl="0">
              <a:lnSpc>
                <a:spcPct val="119000"/>
              </a:lnSpc>
              <a:spcAft>
                <a:spcPts val="600"/>
              </a:spcAft>
            </a:pPr>
            <a:r>
              <a:rPr lang="en-GB" b="1">
                <a:latin typeface="Calibri"/>
              </a:rPr>
              <a:t>Raising Attainment through Wellbeing 2023 to 2024</a:t>
            </a:r>
            <a:br>
              <a:rPr lang="en-GB" sz="1600">
                <a:latin typeface="Calibri" pitchFamily="34"/>
              </a:rPr>
            </a:br>
            <a:r>
              <a:rPr lang="en-GB" sz="1600">
                <a:latin typeface="Calibri" pitchFamily="34"/>
              </a:rPr>
              <a:t> </a:t>
            </a:r>
            <a:br>
              <a:rPr lang="en-GB" sz="1600">
                <a:latin typeface="Calibri" pitchFamily="34"/>
              </a:rPr>
            </a:br>
            <a:endParaRPr lang="en-GB" sz="540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5DBE9F3-B19E-BD8A-7609-6C0E28470263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636538" y="5198876"/>
            <a:ext cx="9144000" cy="1655758"/>
          </a:xfrm>
        </p:spPr>
        <p:txBody>
          <a:bodyPr/>
          <a:lstStyle/>
          <a:p>
            <a:pPr lvl="0"/>
            <a:r>
              <a:rPr lang="en-GB" sz="4000" b="1"/>
              <a:t>Barming Pre-School and Primary School</a:t>
            </a:r>
          </a:p>
        </p:txBody>
      </p:sp>
      <p:pic>
        <p:nvPicPr>
          <p:cNvPr id="4" name="Picture 4" descr="A red circle with a brick building and text&#10;&#10;Description automatically generated">
            <a:extLst>
              <a:ext uri="{FF2B5EF4-FFF2-40B4-BE49-F238E27FC236}">
                <a16:creationId xmlns:a16="http://schemas.microsoft.com/office/drawing/2014/main" id="{2D49D1E1-6CE9-3F6F-64C4-20313BF877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52762" y="537621"/>
            <a:ext cx="1886471" cy="1886471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2FA82D12-9FDE-2C0C-2B3A-EF40DD15C8C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59445" y="94027"/>
            <a:ext cx="2623303" cy="3155612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504CD99D-9452-FBCB-0D45-ED3E732B69F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8811405" y="2900970"/>
            <a:ext cx="3051179" cy="379037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4" name="Text Box 4">
            <a:extLst>
              <a:ext uri="{FF2B5EF4-FFF2-40B4-BE49-F238E27FC236}">
                <a16:creationId xmlns:a16="http://schemas.microsoft.com/office/drawing/2014/main" id="{B79BE94D-352F-ACEA-3CA8-944F207DBBD9}"/>
              </a:ext>
            </a:extLst>
          </p:cNvPr>
          <p:cNvSpPr txBox="1"/>
          <p:nvPr/>
        </p:nvSpPr>
        <p:spPr>
          <a:xfrm>
            <a:off x="2971105" y="117043"/>
            <a:ext cx="4489447" cy="123031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36576" tIns="36576" rIns="36576" bIns="36576" anchor="t" anchorCtr="0" compatLnSpc="1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0" i="0" u="none" strike="noStrike" kern="1200" cap="none" spc="0" baseline="0">
                <a:solidFill>
                  <a:srgbClr val="000000"/>
                </a:solidFill>
                <a:uFillTx/>
                <a:latin typeface="Calibri" pitchFamily="34"/>
              </a:rPr>
              <a:t>We  understand the importance of taking our learning outside for lessons and Forest School!</a:t>
            </a: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Arial" pitchFamily="34"/>
            </a:endParaRPr>
          </a:p>
        </p:txBody>
      </p:sp>
      <p:sp>
        <p:nvSpPr>
          <p:cNvPr id="5" name="Text Box 5">
            <a:extLst>
              <a:ext uri="{FF2B5EF4-FFF2-40B4-BE49-F238E27FC236}">
                <a16:creationId xmlns:a16="http://schemas.microsoft.com/office/drawing/2014/main" id="{F15A44A9-1BC0-522D-3162-E7B08C7344FB}"/>
              </a:ext>
            </a:extLst>
          </p:cNvPr>
          <p:cNvSpPr txBox="1"/>
          <p:nvPr/>
        </p:nvSpPr>
        <p:spPr>
          <a:xfrm>
            <a:off x="7286533" y="1056689"/>
            <a:ext cx="2011359" cy="970553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36576" tIns="36576" rIns="36576" bIns="36576" anchor="t" anchorCtr="0" compatLnSpc="1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0" i="0" u="none" strike="noStrike" kern="1200" cap="none" spc="0" baseline="0">
                <a:solidFill>
                  <a:srgbClr val="000000"/>
                </a:solidFill>
                <a:uFillTx/>
                <a:latin typeface="Calibri" pitchFamily="34"/>
              </a:rPr>
              <a:t>In all weathers!</a:t>
            </a: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Arial" pitchFamily="34"/>
            </a:endParaRPr>
          </a:p>
        </p:txBody>
      </p:sp>
      <p:pic>
        <p:nvPicPr>
          <p:cNvPr id="6" name="Picture 6">
            <a:extLst>
              <a:ext uri="{FF2B5EF4-FFF2-40B4-BE49-F238E27FC236}">
                <a16:creationId xmlns:a16="http://schemas.microsoft.com/office/drawing/2014/main" id="{0F8D617E-950E-0FFF-EB44-9C7401C6FC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51380" y="1301922"/>
            <a:ext cx="3128893" cy="3670301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Picture 8">
            <a:extLst>
              <a:ext uri="{FF2B5EF4-FFF2-40B4-BE49-F238E27FC236}">
                <a16:creationId xmlns:a16="http://schemas.microsoft.com/office/drawing/2014/main" id="{93A74177-1AE6-BA8A-F554-B1968C4616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23708" y="191831"/>
            <a:ext cx="2226573" cy="251453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10">
            <a:extLst>
              <a:ext uri="{FF2B5EF4-FFF2-40B4-BE49-F238E27FC236}">
                <a16:creationId xmlns:a16="http://schemas.microsoft.com/office/drawing/2014/main" id="{4943FD3B-7062-C576-CC5F-3DD842513A7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9421" y="3530278"/>
            <a:ext cx="1449589" cy="886931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Picture 12">
            <a:extLst>
              <a:ext uri="{FF2B5EF4-FFF2-40B4-BE49-F238E27FC236}">
                <a16:creationId xmlns:a16="http://schemas.microsoft.com/office/drawing/2014/main" id="{31DF4C97-2A70-AD5B-9726-CD5E0BFA88F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25493" y="3720931"/>
            <a:ext cx="3272399" cy="303210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" name="Picture 14">
            <a:extLst>
              <a:ext uri="{FF2B5EF4-FFF2-40B4-BE49-F238E27FC236}">
                <a16:creationId xmlns:a16="http://schemas.microsoft.com/office/drawing/2014/main" id="{7C3AAAF2-BEE3-984E-C62E-6CBA2CAC5A9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38341" y="1733473"/>
            <a:ext cx="1871923" cy="157660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1" name="Picture 16">
            <a:extLst>
              <a:ext uri="{FF2B5EF4-FFF2-40B4-BE49-F238E27FC236}">
                <a16:creationId xmlns:a16="http://schemas.microsoft.com/office/drawing/2014/main" id="{8F2CAD34-BA8B-7970-9F09-0B2B8FC0099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028879" y="2532229"/>
            <a:ext cx="2151025" cy="2120731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2" name="Picture 18">
            <a:extLst>
              <a:ext uri="{FF2B5EF4-FFF2-40B4-BE49-F238E27FC236}">
                <a16:creationId xmlns:a16="http://schemas.microsoft.com/office/drawing/2014/main" id="{DA8F0579-71E0-BEE9-014C-F24036B6279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-94320" y="4599185"/>
            <a:ext cx="4130445" cy="2273829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48670298-2CA2-5177-64A2-6D569F778C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741560" y="516288"/>
            <a:ext cx="4544055" cy="3400900"/>
          </a:xfrm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713C822B-AA08-1C12-B0DF-E4DAA1C180A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6744934" y="3022229"/>
            <a:ext cx="4519001" cy="3378570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4" name="Text Box 4">
            <a:extLst>
              <a:ext uri="{FF2B5EF4-FFF2-40B4-BE49-F238E27FC236}">
                <a16:creationId xmlns:a16="http://schemas.microsoft.com/office/drawing/2014/main" id="{F748B67F-AF1F-83D3-0C0B-B848CC64FF56}"/>
              </a:ext>
            </a:extLst>
          </p:cNvPr>
          <p:cNvSpPr txBox="1"/>
          <p:nvPr/>
        </p:nvSpPr>
        <p:spPr>
          <a:xfrm>
            <a:off x="7288929" y="1005428"/>
            <a:ext cx="3229889" cy="1342887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36576" tIns="36576" rIns="36576" bIns="36576" anchor="t" anchorCtr="1" compatLnSpc="1">
            <a:noAutofit/>
          </a:bodyPr>
          <a:lstStyle/>
          <a:p>
            <a:pPr marL="0" marR="0" lvl="0" indent="0" algn="ctr" defTabSz="905256" rtl="0" fontAlgn="auto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980" b="0" i="0" u="none" strike="noStrike" kern="1200" cap="none" spc="0" baseline="0">
                <a:solidFill>
                  <a:srgbClr val="000000"/>
                </a:solidFill>
                <a:uFillTx/>
                <a:latin typeface="Calibri" pitchFamily="34"/>
              </a:rPr>
              <a:t>Check Ins are a key part to supporting our children to      self-regulate!</a:t>
            </a: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Arial" pitchFamily="34"/>
            </a:endParaRPr>
          </a:p>
        </p:txBody>
      </p:sp>
      <p:sp>
        <p:nvSpPr>
          <p:cNvPr id="5" name="Text Box 5">
            <a:extLst>
              <a:ext uri="{FF2B5EF4-FFF2-40B4-BE49-F238E27FC236}">
                <a16:creationId xmlns:a16="http://schemas.microsoft.com/office/drawing/2014/main" id="{E35DB2E4-66B5-B812-6F18-B5693096E115}"/>
              </a:ext>
            </a:extLst>
          </p:cNvPr>
          <p:cNvSpPr txBox="1"/>
          <p:nvPr/>
        </p:nvSpPr>
        <p:spPr>
          <a:xfrm>
            <a:off x="1853159" y="4996976"/>
            <a:ext cx="3826197" cy="56309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36576" tIns="36576" rIns="36576" bIns="36576" anchor="t" anchorCtr="0" compatLnSpc="1">
            <a:noAutofit/>
          </a:bodyPr>
          <a:lstStyle/>
          <a:p>
            <a:pPr marL="0" marR="0" lvl="0" indent="0" algn="l" defTabSz="905256" rtl="0" fontAlgn="auto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980" b="0" i="0" u="none" strike="noStrike" kern="1200" cap="none" spc="0" baseline="0">
                <a:solidFill>
                  <a:srgbClr val="000000"/>
                </a:solidFill>
                <a:uFillTx/>
                <a:latin typeface="Calibri" pitchFamily="34"/>
              </a:rPr>
              <a:t>Understanding how we feel is key!</a:t>
            </a: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Arial" pitchFamily="34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4">
            <a:extLst>
              <a:ext uri="{FF2B5EF4-FFF2-40B4-BE49-F238E27FC236}">
                <a16:creationId xmlns:a16="http://schemas.microsoft.com/office/drawing/2014/main" id="{DB59A000-0C31-A8ED-F509-3CD268A289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8069" y="292251"/>
            <a:ext cx="3603714" cy="4351336"/>
          </a:xfrm>
        </p:spPr>
      </p:pic>
      <p:sp>
        <p:nvSpPr>
          <p:cNvPr id="3" name="Text Box 4">
            <a:extLst>
              <a:ext uri="{FF2B5EF4-FFF2-40B4-BE49-F238E27FC236}">
                <a16:creationId xmlns:a16="http://schemas.microsoft.com/office/drawing/2014/main" id="{E907C285-2696-C2CD-689D-95222BD816A5}"/>
              </a:ext>
            </a:extLst>
          </p:cNvPr>
          <p:cNvSpPr txBox="1"/>
          <p:nvPr/>
        </p:nvSpPr>
        <p:spPr>
          <a:xfrm>
            <a:off x="4701780" y="603247"/>
            <a:ext cx="4489447" cy="123031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36576" tIns="36576" rIns="36576" bIns="36576" anchor="t" anchorCtr="0" compatLnSpc="1">
            <a:noAutofit/>
          </a:bodyPr>
          <a:lstStyle/>
          <a:p>
            <a: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2000" b="0" i="0" u="none" strike="noStrike" kern="1200" cap="none" spc="0" baseline="0">
                <a:solidFill>
                  <a:srgbClr val="000000"/>
                </a:solidFill>
                <a:uFillTx/>
                <a:latin typeface="Calibri" pitchFamily="34"/>
              </a:rPr>
              <a:t>Our morning wellbeing time is really important for our children…</a:t>
            </a: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Arial" pitchFamily="34"/>
            </a:endParaRPr>
          </a:p>
        </p:txBody>
      </p:sp>
      <p:pic>
        <p:nvPicPr>
          <p:cNvPr id="4" name="Picture 7">
            <a:extLst>
              <a:ext uri="{FF2B5EF4-FFF2-40B4-BE49-F238E27FC236}">
                <a16:creationId xmlns:a16="http://schemas.microsoft.com/office/drawing/2014/main" id="{A15CF686-82BA-9C36-7007-AF83B0FEC8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32313" y="2467919"/>
            <a:ext cx="3486634" cy="4239213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Picture 2">
            <a:extLst>
              <a:ext uri="{FF2B5EF4-FFF2-40B4-BE49-F238E27FC236}">
                <a16:creationId xmlns:a16="http://schemas.microsoft.com/office/drawing/2014/main" id="{CC247234-50D2-4EB7-42EA-D5208392B08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5001173" y="1833564"/>
            <a:ext cx="2571749" cy="342900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4">
            <a:extLst>
              <a:ext uri="{FF2B5EF4-FFF2-40B4-BE49-F238E27FC236}">
                <a16:creationId xmlns:a16="http://schemas.microsoft.com/office/drawing/2014/main" id="{E7BF5023-266F-89EA-FB94-3CDC62D7C1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2786" y="291849"/>
            <a:ext cx="3512841" cy="3687729"/>
          </a:xfrm>
        </p:spPr>
      </p:pic>
      <p:pic>
        <p:nvPicPr>
          <p:cNvPr id="3" name="Picture 6">
            <a:extLst>
              <a:ext uri="{FF2B5EF4-FFF2-40B4-BE49-F238E27FC236}">
                <a16:creationId xmlns:a16="http://schemas.microsoft.com/office/drawing/2014/main" id="{4440DD14-46FF-2CF7-415A-1BB48C7833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52052" y="3429000"/>
            <a:ext cx="3877430" cy="322662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" name="Picture 8">
            <a:extLst>
              <a:ext uri="{FF2B5EF4-FFF2-40B4-BE49-F238E27FC236}">
                <a16:creationId xmlns:a16="http://schemas.microsoft.com/office/drawing/2014/main" id="{5BA33749-0DAE-8085-2CD6-0C58FCAD76A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79155" y="839446"/>
            <a:ext cx="3512841" cy="2752792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5" name="Text Box 5">
            <a:extLst>
              <a:ext uri="{FF2B5EF4-FFF2-40B4-BE49-F238E27FC236}">
                <a16:creationId xmlns:a16="http://schemas.microsoft.com/office/drawing/2014/main" id="{A5592B37-5EDD-2D51-F3DE-2A35E858D58C}"/>
              </a:ext>
            </a:extLst>
          </p:cNvPr>
          <p:cNvSpPr txBox="1"/>
          <p:nvPr/>
        </p:nvSpPr>
        <p:spPr>
          <a:xfrm>
            <a:off x="101470" y="4240840"/>
            <a:ext cx="7188592" cy="56309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36576" tIns="36576" rIns="36576" bIns="36576" anchor="t" anchorCtr="0" compatLnSpc="1">
            <a:noAutofit/>
          </a:bodyPr>
          <a:lstStyle/>
          <a:p>
            <a:pPr marL="0" marR="0" lvl="0" indent="0" algn="l" defTabSz="905256" rtl="0" fontAlgn="auto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980" b="0" i="0" u="none" strike="noStrike" kern="1200" cap="none" spc="0" baseline="0">
                <a:solidFill>
                  <a:srgbClr val="000000"/>
                </a:solidFill>
                <a:uFillTx/>
                <a:latin typeface="Calibri" pitchFamily="34"/>
              </a:rPr>
              <a:t>Captain Wonderweb came in and taught us about our Mental Health!</a:t>
            </a: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Arial" pitchFamily="34"/>
            </a:endParaRPr>
          </a:p>
        </p:txBody>
      </p:sp>
      <p:sp>
        <p:nvSpPr>
          <p:cNvPr id="6" name="Text Box 5">
            <a:extLst>
              <a:ext uri="{FF2B5EF4-FFF2-40B4-BE49-F238E27FC236}">
                <a16:creationId xmlns:a16="http://schemas.microsoft.com/office/drawing/2014/main" id="{379E2F3C-539E-6E0D-3730-4FA9BFB42FB8}"/>
              </a:ext>
            </a:extLst>
          </p:cNvPr>
          <p:cNvSpPr txBox="1"/>
          <p:nvPr/>
        </p:nvSpPr>
        <p:spPr>
          <a:xfrm>
            <a:off x="7952052" y="276349"/>
            <a:ext cx="4322771" cy="56309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36576" tIns="36576" rIns="36576" bIns="36576" anchor="t" anchorCtr="0" compatLnSpc="1">
            <a:noAutofit/>
          </a:bodyPr>
          <a:lstStyle/>
          <a:p>
            <a:pPr marL="0" marR="0" lvl="0" indent="0" algn="l" defTabSz="905256" rtl="0" fontAlgn="auto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980" b="0" i="0" u="none" strike="noStrike" kern="1200" cap="none" spc="0" baseline="0">
                <a:solidFill>
                  <a:srgbClr val="000000"/>
                </a:solidFill>
                <a:uFillTx/>
                <a:latin typeface="Calibri" pitchFamily="34"/>
              </a:rPr>
              <a:t>Kent Fire Service taught Year 6 First Aid </a:t>
            </a: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Arial" pitchFamily="34"/>
            </a:endParaRPr>
          </a:p>
        </p:txBody>
      </p:sp>
      <p:pic>
        <p:nvPicPr>
          <p:cNvPr id="7" name="Picture 13">
            <a:extLst>
              <a:ext uri="{FF2B5EF4-FFF2-40B4-BE49-F238E27FC236}">
                <a16:creationId xmlns:a16="http://schemas.microsoft.com/office/drawing/2014/main" id="{16D5F8F0-0FA4-5EC0-5B30-052DBA44E70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470" y="4844088"/>
            <a:ext cx="4342229" cy="1722062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15">
            <a:extLst>
              <a:ext uri="{FF2B5EF4-FFF2-40B4-BE49-F238E27FC236}">
                <a16:creationId xmlns:a16="http://schemas.microsoft.com/office/drawing/2014/main" id="{C1339902-5F25-2BA5-00FE-97A0F47BBA7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63814" y="1580531"/>
            <a:ext cx="2340050" cy="2399038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9" name="Text Box 5">
            <a:extLst>
              <a:ext uri="{FF2B5EF4-FFF2-40B4-BE49-F238E27FC236}">
                <a16:creationId xmlns:a16="http://schemas.microsoft.com/office/drawing/2014/main" id="{118F54A2-ACD2-7FFF-5518-DD819CB8FB51}"/>
              </a:ext>
            </a:extLst>
          </p:cNvPr>
          <p:cNvSpPr txBox="1"/>
          <p:nvPr/>
        </p:nvSpPr>
        <p:spPr>
          <a:xfrm>
            <a:off x="4075828" y="997363"/>
            <a:ext cx="4322771" cy="56309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36576" tIns="36576" rIns="36576" bIns="36576" anchor="t" anchorCtr="0" compatLnSpc="1">
            <a:noAutofit/>
          </a:bodyPr>
          <a:lstStyle/>
          <a:p>
            <a:pPr marL="0" marR="0" lvl="0" indent="0" algn="l" defTabSz="905256" rtl="0" fontAlgn="auto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980" b="0" i="0" u="none" strike="noStrike" kern="1200" cap="none" spc="0" baseline="0">
                <a:solidFill>
                  <a:srgbClr val="000000"/>
                </a:solidFill>
                <a:uFillTx/>
                <a:latin typeface="Calibri" pitchFamily="34"/>
              </a:rPr>
              <a:t>Kent Fire Service whole school Fire Talks </a:t>
            </a: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Arial" pitchFamily="34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EC514723-EFFB-C151-35B2-7993FD926DFC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5263423" y="4691804"/>
            <a:ext cx="2026630" cy="202663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203A4027-078B-33F7-077F-BD05E88CB1F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51903" y="629875"/>
            <a:ext cx="3263502" cy="4351336"/>
          </a:xfrm>
        </p:spPr>
      </p:pic>
      <p:sp>
        <p:nvSpPr>
          <p:cNvPr id="3" name="Text Box 5">
            <a:extLst>
              <a:ext uri="{FF2B5EF4-FFF2-40B4-BE49-F238E27FC236}">
                <a16:creationId xmlns:a16="http://schemas.microsoft.com/office/drawing/2014/main" id="{909A9676-46F3-C5EE-0E4B-3E61303A80DF}"/>
              </a:ext>
            </a:extLst>
          </p:cNvPr>
          <p:cNvSpPr txBox="1"/>
          <p:nvPr/>
        </p:nvSpPr>
        <p:spPr>
          <a:xfrm>
            <a:off x="651903" y="5123584"/>
            <a:ext cx="3826197" cy="56309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36576" tIns="36576" rIns="36576" bIns="36576" anchor="t" anchorCtr="0" compatLnSpc="1">
            <a:noAutofit/>
          </a:bodyPr>
          <a:lstStyle/>
          <a:p>
            <a:pPr marL="0" marR="0" lvl="0" indent="0" algn="l" defTabSz="905256" rtl="0" fontAlgn="auto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980" b="0" i="0" u="none" strike="noStrike" kern="1200" cap="none" spc="0" baseline="0">
                <a:solidFill>
                  <a:srgbClr val="000000"/>
                </a:solidFill>
                <a:uFillTx/>
                <a:latin typeface="Calibri" pitchFamily="34"/>
              </a:rPr>
              <a:t>Buddies are key to support!</a:t>
            </a: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Arial" pitchFamily="34"/>
            </a:endParaRPr>
          </a:p>
        </p:txBody>
      </p:sp>
      <p:sp>
        <p:nvSpPr>
          <p:cNvPr id="4" name="Text Box 5">
            <a:extLst>
              <a:ext uri="{FF2B5EF4-FFF2-40B4-BE49-F238E27FC236}">
                <a16:creationId xmlns:a16="http://schemas.microsoft.com/office/drawing/2014/main" id="{2D0DEFA1-6620-72BE-3C49-540FF54EC28E}"/>
              </a:ext>
            </a:extLst>
          </p:cNvPr>
          <p:cNvSpPr txBox="1"/>
          <p:nvPr/>
        </p:nvSpPr>
        <p:spPr>
          <a:xfrm>
            <a:off x="5945840" y="225683"/>
            <a:ext cx="5111358" cy="56309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36576" tIns="36576" rIns="36576" bIns="36576" anchor="t" anchorCtr="0" compatLnSpc="1">
            <a:noAutofit/>
          </a:bodyPr>
          <a:lstStyle/>
          <a:p>
            <a:pPr marL="0" marR="0" lvl="0" indent="0" algn="l" defTabSz="905256" rtl="0" fontAlgn="auto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980" b="0" i="0" u="none" strike="noStrike" kern="1200" cap="none" spc="0" baseline="0">
                <a:solidFill>
                  <a:srgbClr val="000000"/>
                </a:solidFill>
                <a:uFillTx/>
                <a:latin typeface="Calibri" pitchFamily="34"/>
              </a:rPr>
              <a:t>We celebrate the whole child and our staff!</a:t>
            </a: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Arial" pitchFamily="34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10F5A9-8775-C013-B706-5CD0D2A48C9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4762496" y="788779"/>
            <a:ext cx="2066955" cy="206695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" name="Picture 6">
            <a:extLst>
              <a:ext uri="{FF2B5EF4-FFF2-40B4-BE49-F238E27FC236}">
                <a16:creationId xmlns:a16="http://schemas.microsoft.com/office/drawing/2014/main" id="{9F5A5F69-283D-2173-0E53-030384383D5D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6343055" y="1896922"/>
            <a:ext cx="1575364" cy="157536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Picture 8">
            <a:extLst>
              <a:ext uri="{FF2B5EF4-FFF2-40B4-BE49-F238E27FC236}">
                <a16:creationId xmlns:a16="http://schemas.microsoft.com/office/drawing/2014/main" id="{B85FCD73-16EC-1D8E-0130-A67FEE712B30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8672873" y="868908"/>
            <a:ext cx="1733958" cy="173395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10">
            <a:extLst>
              <a:ext uri="{FF2B5EF4-FFF2-40B4-BE49-F238E27FC236}">
                <a16:creationId xmlns:a16="http://schemas.microsoft.com/office/drawing/2014/main" id="{992E71D2-FE06-2A12-21F5-3C0D64A59E48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6163083" y="4719209"/>
            <a:ext cx="1999875" cy="199987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Picture 12">
            <a:extLst>
              <a:ext uri="{FF2B5EF4-FFF2-40B4-BE49-F238E27FC236}">
                <a16:creationId xmlns:a16="http://schemas.microsoft.com/office/drawing/2014/main" id="{DE460C8A-840F-B73D-1B84-199762D96A43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7539977" y="3850273"/>
            <a:ext cx="1999875" cy="199987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" name="Picture 14">
            <a:extLst>
              <a:ext uri="{FF2B5EF4-FFF2-40B4-BE49-F238E27FC236}">
                <a16:creationId xmlns:a16="http://schemas.microsoft.com/office/drawing/2014/main" id="{9871CC9A-ECFA-652B-E46C-005688B726F2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>
          <a:xfrm>
            <a:off x="8958861" y="2981337"/>
            <a:ext cx="1999875" cy="199987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1" name="Picture 16">
            <a:extLst>
              <a:ext uri="{FF2B5EF4-FFF2-40B4-BE49-F238E27FC236}">
                <a16:creationId xmlns:a16="http://schemas.microsoft.com/office/drawing/2014/main" id="{78365BB1-2164-34D1-5791-546230936AF8}"/>
              </a:ext>
            </a:extLst>
          </p:cNvPr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>
          <a:xfrm>
            <a:off x="9873224" y="4719209"/>
            <a:ext cx="1999875" cy="1999875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2" name="Picture 18">
            <a:extLst>
              <a:ext uri="{FF2B5EF4-FFF2-40B4-BE49-F238E27FC236}">
                <a16:creationId xmlns:a16="http://schemas.microsoft.com/office/drawing/2014/main" id="{1BC13475-5258-9580-65F4-7C6EB6F0ACBB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>
          <a:xfrm>
            <a:off x="4191417" y="3168807"/>
            <a:ext cx="1883590" cy="1883590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CDD74EE3-A302-5A01-EEBC-9AB6579760C5}"/>
              </a:ext>
            </a:extLst>
          </p:cNvPr>
          <p:cNvSpPr txBox="1"/>
          <p:nvPr/>
        </p:nvSpPr>
        <p:spPr>
          <a:xfrm>
            <a:off x="3785487" y="244492"/>
            <a:ext cx="3826197" cy="56309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36576" tIns="36576" rIns="36576" bIns="36576" anchor="t" anchorCtr="0" compatLnSpc="1">
            <a:noAutofit/>
          </a:bodyPr>
          <a:lstStyle/>
          <a:p>
            <a:pPr marL="0" marR="0" lvl="0" indent="0" algn="l" defTabSz="905256" rtl="0" fontAlgn="auto" hangingPunc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980" b="0" i="0" u="none" strike="noStrike" kern="1200" cap="none" spc="0" baseline="0">
                <a:solidFill>
                  <a:srgbClr val="000000"/>
                </a:solidFill>
                <a:uFillTx/>
                <a:latin typeface="Calibri" pitchFamily="34"/>
              </a:rPr>
              <a:t>We have an active School Council!</a:t>
            </a:r>
            <a:endParaRPr lang="en-US" sz="1800" b="0" i="0" u="none" strike="noStrike" kern="1200" cap="none" spc="0" baseline="0">
              <a:solidFill>
                <a:srgbClr val="000000"/>
              </a:solidFill>
              <a:uFillTx/>
              <a:latin typeface="Arial" pitchFamily="34"/>
            </a:endParaRPr>
          </a:p>
        </p:txBody>
      </p:sp>
      <p:pic>
        <p:nvPicPr>
          <p:cNvPr id="3" name="Picture 6">
            <a:extLst>
              <a:ext uri="{FF2B5EF4-FFF2-40B4-BE49-F238E27FC236}">
                <a16:creationId xmlns:a16="http://schemas.microsoft.com/office/drawing/2014/main" id="{8A82F776-4CCE-04A9-949B-D17838E9928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7484903" y="780797"/>
            <a:ext cx="1333496" cy="133349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4" name="Picture 8">
            <a:extLst>
              <a:ext uri="{FF2B5EF4-FFF2-40B4-BE49-F238E27FC236}">
                <a16:creationId xmlns:a16="http://schemas.microsoft.com/office/drawing/2014/main" id="{037FA57D-20DE-6026-8623-DC6D633D87C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3785487" y="3255785"/>
            <a:ext cx="1333496" cy="133349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5" name="Picture 10">
            <a:extLst>
              <a:ext uri="{FF2B5EF4-FFF2-40B4-BE49-F238E27FC236}">
                <a16:creationId xmlns:a16="http://schemas.microsoft.com/office/drawing/2014/main" id="{7E589C15-66B7-2E34-4906-8D39F2365E7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2849087" y="2194523"/>
            <a:ext cx="1333496" cy="133349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" name="Picture 12">
            <a:extLst>
              <a:ext uri="{FF2B5EF4-FFF2-40B4-BE49-F238E27FC236}">
                <a16:creationId xmlns:a16="http://schemas.microsoft.com/office/drawing/2014/main" id="{EA7ED79B-3461-88A1-BEC4-3A2C8A17BAA7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5764533" y="3255785"/>
            <a:ext cx="1333496" cy="133349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7" name="Picture 14">
            <a:extLst>
              <a:ext uri="{FF2B5EF4-FFF2-40B4-BE49-F238E27FC236}">
                <a16:creationId xmlns:a16="http://schemas.microsoft.com/office/drawing/2014/main" id="{4CC702F8-1A86-DEC9-6B6B-17997B0D277C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3785487" y="772942"/>
            <a:ext cx="1333496" cy="133349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8" name="Picture 16">
            <a:extLst>
              <a:ext uri="{FF2B5EF4-FFF2-40B4-BE49-F238E27FC236}">
                <a16:creationId xmlns:a16="http://schemas.microsoft.com/office/drawing/2014/main" id="{97C8964C-81EA-2087-9539-988B6526CB88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>
          <a:xfrm>
            <a:off x="5764533" y="807588"/>
            <a:ext cx="1333496" cy="133349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9" name="Picture 18">
            <a:extLst>
              <a:ext uri="{FF2B5EF4-FFF2-40B4-BE49-F238E27FC236}">
                <a16:creationId xmlns:a16="http://schemas.microsoft.com/office/drawing/2014/main" id="{E571EB86-EB7D-75BD-7270-E1FEC0FC9F03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>
          <a:xfrm>
            <a:off x="1977143" y="772942"/>
            <a:ext cx="1333496" cy="133349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0" name="Picture 5">
            <a:extLst>
              <a:ext uri="{FF2B5EF4-FFF2-40B4-BE49-F238E27FC236}">
                <a16:creationId xmlns:a16="http://schemas.microsoft.com/office/drawing/2014/main" id="{D82D41D8-874C-4986-F312-F4CD610B43A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189795" y="4677375"/>
            <a:ext cx="7460909" cy="2021308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1" name="Picture 4">
            <a:extLst>
              <a:ext uri="{FF2B5EF4-FFF2-40B4-BE49-F238E27FC236}">
                <a16:creationId xmlns:a16="http://schemas.microsoft.com/office/drawing/2014/main" id="{852F4D58-C792-0CDF-33C6-5574BEAD083C}"/>
              </a:ext>
            </a:extLst>
          </p:cNvPr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>
          <a:xfrm>
            <a:off x="4762341" y="2194523"/>
            <a:ext cx="1333496" cy="1333496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2" name="Picture 2">
            <a:extLst>
              <a:ext uri="{FF2B5EF4-FFF2-40B4-BE49-F238E27FC236}">
                <a16:creationId xmlns:a16="http://schemas.microsoft.com/office/drawing/2014/main" id="{E3C74DEE-874A-4A93-8E62-D59274DDB3E5}"/>
              </a:ext>
            </a:extLst>
          </p:cNvPr>
          <p:cNvPicPr>
            <a:picLocks noChangeAspect="1"/>
          </p:cNvPicPr>
          <p:nvPr/>
        </p:nvPicPr>
        <p:blipFill>
          <a:blip r:embed="rId11"/>
          <a:srcRect/>
          <a:stretch>
            <a:fillRect/>
          </a:stretch>
        </p:blipFill>
        <p:spPr>
          <a:xfrm>
            <a:off x="6675595" y="2194523"/>
            <a:ext cx="1333496" cy="1333496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</TotalTime>
  <Words>114</Words>
  <Application>Microsoft Office PowerPoint</Application>
  <PresentationFormat>Widescreen</PresentationFormat>
  <Paragraphs>13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Raising Attainment through Wellbeing 2023 to 2024  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Raising Attainment through Wellbeing Photo Evidence 2023 to 2024</dc:title>
  <dc:creator>H Rootes</dc:creator>
  <cp:lastModifiedBy>H Rootes</cp:lastModifiedBy>
  <cp:revision>5</cp:revision>
  <dcterms:created xsi:type="dcterms:W3CDTF">2023-11-08T09:37:39Z</dcterms:created>
  <dcterms:modified xsi:type="dcterms:W3CDTF">2023-11-08T11:39:36Z</dcterms:modified>
</cp:coreProperties>
</file>